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9" r:id="rId3"/>
    <p:sldId id="280" r:id="rId4"/>
    <p:sldId id="281" r:id="rId5"/>
    <p:sldId id="282" r:id="rId6"/>
    <p:sldId id="283" r:id="rId7"/>
    <p:sldId id="265" r:id="rId8"/>
    <p:sldId id="285" r:id="rId9"/>
    <p:sldId id="286" r:id="rId10"/>
    <p:sldId id="287" r:id="rId11"/>
    <p:sldId id="288" r:id="rId12"/>
    <p:sldId id="270" r:id="rId13"/>
    <p:sldId id="289" r:id="rId14"/>
    <p:sldId id="29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8" autoAdjust="0"/>
    <p:restoredTop sz="94728"/>
  </p:normalViewPr>
  <p:slideViewPr>
    <p:cSldViewPr snapToGrid="0" snapToObjects="1">
      <p:cViewPr varScale="1">
        <p:scale>
          <a:sx n="79" d="100"/>
          <a:sy n="79" d="100"/>
        </p:scale>
        <p:origin x="168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22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67EF1-A0F6-486D-850C-FA0387D9A853}" type="datetimeFigureOut">
              <a:rPr lang="en-US" smtClean="0"/>
              <a:t>05/10/2018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EABF0-83D9-4288-919A-298B639CB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14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0D342-F54A-4289-B6A1-6D088F7C40DB}" type="datetimeFigureOut">
              <a:rPr lang="en-US" smtClean="0"/>
              <a:t>05/10/2018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E0F34-1AED-4D0C-8212-7FCA0D38E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19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E0F34-1AED-4D0C-8212-7FCA0D38E7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21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52400" y="146309"/>
            <a:ext cx="11887200" cy="253217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rtl="1">
              <a:lnSpc>
                <a:spcPct val="125000"/>
              </a:lnSpc>
              <a:defRPr sz="60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52400" y="5126505"/>
            <a:ext cx="11887200" cy="160280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44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Calibri Light" panose="020F0302020204030204" pitchFamily="34" charset="0"/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chemeClr val="accent5">
                    <a:lumMod val="20000"/>
                    <a:lumOff val="80000"/>
                  </a:schemeClr>
                </a:solidFill>
                <a:effectLst/>
              </a:defRPr>
            </a:lvl2pPr>
            <a:lvl3pPr marL="914400" indent="0">
              <a:buFont typeface="Arial" panose="020B0604020202020204" pitchFamily="34" charset="0"/>
              <a:buNone/>
              <a:defRPr>
                <a:solidFill>
                  <a:schemeClr val="accent5">
                    <a:lumMod val="20000"/>
                    <a:lumOff val="80000"/>
                  </a:schemeClr>
                </a:solidFill>
                <a:effectLst/>
              </a:defRPr>
            </a:lvl3pPr>
            <a:lvl4pPr marL="1371600" indent="0">
              <a:buFont typeface="Arial" panose="020B0604020202020204" pitchFamily="34" charset="0"/>
              <a:buNone/>
              <a:defRPr>
                <a:solidFill>
                  <a:schemeClr val="accent5">
                    <a:lumMod val="20000"/>
                    <a:lumOff val="80000"/>
                  </a:schemeClr>
                </a:solidFill>
                <a:effectLst/>
              </a:defRPr>
            </a:lvl4pPr>
            <a:lvl5pPr marL="1828800" indent="0">
              <a:buFont typeface="Arial" panose="020B0604020202020204" pitchFamily="34" charset="0"/>
              <a:buNone/>
              <a:defRPr>
                <a:solidFill>
                  <a:schemeClr val="accent5">
                    <a:lumMod val="20000"/>
                    <a:lumOff val="80000"/>
                  </a:schemeClr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52400" y="2752318"/>
            <a:ext cx="11887200" cy="230035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6000">
                <a:latin typeface="Calibri Light" panose="020F030202020403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688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470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4000" b="1" kern="1200">
          <a:solidFill>
            <a:srgbClr val="FFFF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4000" b="1" kern="1200">
          <a:solidFill>
            <a:srgbClr val="FFFF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4000" b="1" kern="1200">
          <a:solidFill>
            <a:srgbClr val="FFFF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4000" b="1" kern="1200">
          <a:solidFill>
            <a:srgbClr val="FFFF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4000" b="1" kern="1200">
          <a:solidFill>
            <a:srgbClr val="FFFF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53940" y="298714"/>
            <a:ext cx="11884120" cy="10058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ar-KW" sz="5400" dirty="0"/>
              <a:t>أنـتَ يـا مَـن أَمَـرتَ البَـحـرَ</a:t>
            </a:r>
            <a:endParaRPr lang="en-US" sz="5400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3940" y="1836187"/>
            <a:ext cx="11884120" cy="1005840"/>
          </a:xfrm>
        </p:spPr>
        <p:txBody>
          <a:bodyPr>
            <a:normAutofit/>
          </a:bodyPr>
          <a:lstStyle/>
          <a:p>
            <a:r>
              <a:rPr lang="en-US" dirty="0"/>
              <a:t>Oh Thou, Who Did Command The Sea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53940" y="1050791"/>
            <a:ext cx="11884120" cy="1005840"/>
          </a:xfrm>
        </p:spPr>
        <p:txBody>
          <a:bodyPr>
            <a:normAutofit/>
          </a:bodyPr>
          <a:lstStyle/>
          <a:p>
            <a:r>
              <a:rPr lang="en-US" sz="4800" dirty="0"/>
              <a:t>‛Anta </a:t>
            </a:r>
            <a:r>
              <a:rPr lang="en-US" sz="4800" dirty="0" err="1"/>
              <a:t>Yā</a:t>
            </a:r>
            <a:r>
              <a:rPr lang="en-US" sz="4800" dirty="0"/>
              <a:t> Man ‛</a:t>
            </a:r>
            <a:r>
              <a:rPr lang="en-US" sz="4800" dirty="0" err="1"/>
              <a:t>Amartal</a:t>
            </a:r>
            <a:r>
              <a:rPr lang="en-US" sz="4800" dirty="0"/>
              <a:t> </a:t>
            </a:r>
            <a:r>
              <a:rPr lang="en-US" sz="4800" dirty="0" err="1"/>
              <a:t>Baḥra</a:t>
            </a:r>
            <a:endParaRPr lang="en-US" sz="48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38549" y="5010023"/>
            <a:ext cx="5486400" cy="5943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457200" rtl="1" eaLnBrk="1" latinLnBrk="0" hangingPunct="1">
              <a:lnSpc>
                <a:spcPct val="114000"/>
              </a:lnSpc>
              <a:spcBef>
                <a:spcPts val="0"/>
              </a:spcBef>
              <a:buNone/>
              <a:defRPr sz="4000" b="1" kern="120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ar-KW" sz="3200" b="0" dirty="0"/>
              <a:t>تلحين</a:t>
            </a:r>
            <a:r>
              <a:rPr lang="ar-SA" sz="3200" b="0" dirty="0"/>
              <a:t>:</a:t>
            </a:r>
            <a:r>
              <a:rPr lang="en-US" sz="3200" b="0" dirty="0"/>
              <a:t> </a:t>
            </a:r>
            <a:r>
              <a:rPr lang="ar-KW" sz="3200" b="0" dirty="0"/>
              <a:t>د. </a:t>
            </a:r>
            <a:r>
              <a:rPr lang="ar-SA" sz="3200" b="0" dirty="0"/>
              <a:t>وديع الصافي</a:t>
            </a:r>
            <a:endParaRPr lang="en-US" sz="3200" b="0" dirty="0"/>
          </a:p>
        </p:txBody>
      </p:sp>
      <p:sp>
        <p:nvSpPr>
          <p:cNvPr id="13" name="Text Placeholder 3"/>
          <p:cNvSpPr txBox="1">
            <a:spLocks/>
          </p:cNvSpPr>
          <p:nvPr/>
        </p:nvSpPr>
        <p:spPr>
          <a:xfrm>
            <a:off x="138549" y="5549742"/>
            <a:ext cx="5486400" cy="5943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 defTabSz="457200" rtl="0" eaLnBrk="1" latinLnBrk="0" hangingPunct="1">
              <a:spcBef>
                <a:spcPts val="0"/>
              </a:spcBef>
              <a:buFont typeface="Arial"/>
              <a:buNone/>
              <a:defRPr sz="4800" b="1"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b="1"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b="1"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b="1"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b="1"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effectLst/>
              </a:rPr>
              <a:t>Talḥīn</a:t>
            </a:r>
            <a:r>
              <a:rPr lang="en-US" sz="3200" dirty="0">
                <a:effectLst/>
              </a:rPr>
              <a:t>: Dr. Wadih </a:t>
            </a:r>
            <a:r>
              <a:rPr lang="en-US" sz="3200" dirty="0" err="1">
                <a:effectLst/>
              </a:rPr>
              <a:t>ElSafi</a:t>
            </a:r>
            <a:endParaRPr lang="en-US" sz="3200" dirty="0">
              <a:ea typeface="Calibri" panose="020F0502020204030204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567050" y="5010023"/>
            <a:ext cx="5486400" cy="5943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457200" rtl="1" eaLnBrk="1" latinLnBrk="0" hangingPunct="1">
              <a:lnSpc>
                <a:spcPct val="114000"/>
              </a:lnSpc>
              <a:spcBef>
                <a:spcPts val="0"/>
              </a:spcBef>
              <a:buNone/>
              <a:defRPr sz="4000" b="1" kern="120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ar-SA" sz="3200" b="0" dirty="0"/>
              <a:t>كلمات:</a:t>
            </a:r>
            <a:r>
              <a:rPr lang="en-US" sz="3200" b="0" dirty="0"/>
              <a:t> </a:t>
            </a:r>
            <a:r>
              <a:rPr lang="ar-SA" sz="3200" b="0" dirty="0"/>
              <a:t>القديس </a:t>
            </a:r>
            <a:r>
              <a:rPr lang="ar-SA" sz="3200" b="0" dirty="0" err="1"/>
              <a:t>أغسطينوس</a:t>
            </a:r>
            <a:endParaRPr lang="ar-SA" sz="3200" b="0" dirty="0"/>
          </a:p>
        </p:txBody>
      </p:sp>
      <p:sp>
        <p:nvSpPr>
          <p:cNvPr id="18" name="Text Placeholder 3"/>
          <p:cNvSpPr txBox="1">
            <a:spLocks/>
          </p:cNvSpPr>
          <p:nvPr/>
        </p:nvSpPr>
        <p:spPr>
          <a:xfrm>
            <a:off x="6567050" y="5549742"/>
            <a:ext cx="5486400" cy="5943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 defTabSz="457200" rtl="0" eaLnBrk="1" latinLnBrk="0" hangingPunct="1">
              <a:spcBef>
                <a:spcPts val="0"/>
              </a:spcBef>
              <a:buFont typeface="Arial"/>
              <a:buNone/>
              <a:defRPr sz="4800" b="1"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b="1"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b="1"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b="1"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b="1"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effectLst/>
              </a:rPr>
              <a:t>Kalimāt</a:t>
            </a:r>
            <a:r>
              <a:rPr lang="en-US" sz="3200" dirty="0">
                <a:effectLst/>
              </a:rPr>
              <a:t>: St. Augustine</a:t>
            </a:r>
            <a:endParaRPr lang="en-US" sz="3200" dirty="0">
              <a:ea typeface="Calibri" panose="020F0502020204030204" pitchFamily="34" charset="0"/>
            </a:endParaRPr>
          </a:p>
        </p:txBody>
      </p:sp>
      <p:sp>
        <p:nvSpPr>
          <p:cNvPr id="19" name="Text Placeholder 3"/>
          <p:cNvSpPr txBox="1">
            <a:spLocks/>
          </p:cNvSpPr>
          <p:nvPr/>
        </p:nvSpPr>
        <p:spPr>
          <a:xfrm>
            <a:off x="6580900" y="6090074"/>
            <a:ext cx="5486400" cy="5943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 defTabSz="457200" rtl="0" eaLnBrk="1" latinLnBrk="0" hangingPunct="1">
              <a:spcBef>
                <a:spcPts val="0"/>
              </a:spcBef>
              <a:buFont typeface="Arial"/>
              <a:buNone/>
              <a:defRPr sz="4800" b="1"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b="1"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b="1"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b="1"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b="1"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</a:rPr>
              <a:t>Lyrics by: St. Augustine</a:t>
            </a:r>
          </a:p>
        </p:txBody>
      </p:sp>
      <p:sp>
        <p:nvSpPr>
          <p:cNvPr id="20" name="Text Placeholder 3"/>
          <p:cNvSpPr txBox="1">
            <a:spLocks/>
          </p:cNvSpPr>
          <p:nvPr/>
        </p:nvSpPr>
        <p:spPr>
          <a:xfrm>
            <a:off x="169329" y="6090077"/>
            <a:ext cx="5486400" cy="5943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 defTabSz="457200" rtl="0" eaLnBrk="1" latinLnBrk="0" hangingPunct="1">
              <a:spcBef>
                <a:spcPts val="0"/>
              </a:spcBef>
              <a:buFont typeface="Arial"/>
              <a:buNone/>
              <a:defRPr sz="4800" b="1"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b="1"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b="1"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b="1"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b="1"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</a:rPr>
              <a:t>Music by: Wadih </a:t>
            </a:r>
            <a:r>
              <a:rPr lang="en-US" sz="3200" dirty="0" err="1">
                <a:solidFill>
                  <a:schemeClr val="tx2">
                    <a:lumMod val="20000"/>
                    <a:lumOff val="80000"/>
                  </a:schemeClr>
                </a:solidFill>
                <a:effectLst/>
              </a:rPr>
              <a:t>ElSafi</a:t>
            </a:r>
            <a:endParaRPr lang="en-US" sz="3200" dirty="0">
              <a:solidFill>
                <a:schemeClr val="tx2">
                  <a:lumMod val="20000"/>
                  <a:lumOff val="8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0703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1C2F5-27EA-4CB8-AF89-197F30705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KW" sz="6600" dirty="0"/>
              <a:t>حَـتَّـى إِذا ما تَـــوارَت فـي جَــوِّكَ الـعَـــذْبِ </a:t>
            </a:r>
            <a:endParaRPr lang="en-US" sz="6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5C570-EFF2-43CB-87A3-49CDB5C8EA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that lying close under that shelter,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4F2D18-B98E-42BB-A74C-4FBC60B4A2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Ḥattā</a:t>
            </a:r>
            <a:r>
              <a:rPr lang="en-US" dirty="0"/>
              <a:t> ‛</a:t>
            </a:r>
            <a:r>
              <a:rPr lang="en-US" dirty="0" err="1"/>
              <a:t>Edhā</a:t>
            </a:r>
            <a:r>
              <a:rPr lang="en-US" dirty="0"/>
              <a:t> </a:t>
            </a:r>
            <a:r>
              <a:rPr lang="en-US" dirty="0" err="1"/>
              <a:t>Mā</a:t>
            </a:r>
            <a:r>
              <a:rPr lang="en-US" dirty="0"/>
              <a:t> </a:t>
            </a:r>
            <a:r>
              <a:rPr lang="en-US" dirty="0" err="1"/>
              <a:t>Tawārat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Fī</a:t>
            </a:r>
            <a:r>
              <a:rPr lang="en-US" dirty="0"/>
              <a:t> </a:t>
            </a:r>
            <a:r>
              <a:rPr lang="en-US" dirty="0" err="1"/>
              <a:t>Jawwikal</a:t>
            </a:r>
            <a:r>
              <a:rPr lang="en-US" dirty="0"/>
              <a:t> ‘</a:t>
            </a:r>
            <a:r>
              <a:rPr lang="en-US" dirty="0" err="1"/>
              <a:t>Adhbi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9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39410-BD60-409B-BF53-E509E0397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KW" sz="6600" dirty="0"/>
              <a:t>تَـتَـهَـلَّــلُ فَــرَحًـا .. تَـتَـهَـلَّــلُ فَــرَحًـا</a:t>
            </a:r>
            <a:endParaRPr lang="en-US" sz="6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33421-C779-43C4-9685-451C661650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it may sing securely with thy holy Psalmist,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19700F-A416-4293-8260-FFACC72AC8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Tatahallalu</a:t>
            </a:r>
            <a:r>
              <a:rPr lang="en-US" dirty="0"/>
              <a:t> </a:t>
            </a:r>
            <a:r>
              <a:rPr lang="en-US" dirty="0" err="1"/>
              <a:t>Faraḥan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Tatahallalu</a:t>
            </a:r>
            <a:r>
              <a:rPr lang="en-US" dirty="0"/>
              <a:t> </a:t>
            </a:r>
            <a:r>
              <a:rPr lang="en-US" dirty="0" err="1"/>
              <a:t>Faraḥan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11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KW" dirty="0"/>
              <a:t>وَتَــقـــولُ إِنِّـــي أَرْقُـــدُ بِــسَـــلامٍ </a:t>
            </a:r>
            <a:br>
              <a:rPr lang="ar-KW" dirty="0"/>
            </a:br>
            <a:r>
              <a:rPr lang="ar-KW" dirty="0"/>
              <a:t>هــانِــئَــةً ... فــي حُـضْــنِــــكَ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 will lay me down in peace, and take my rest, </a:t>
            </a:r>
            <a:br>
              <a:rPr lang="en-US" sz="4000" dirty="0"/>
            </a:br>
            <a:r>
              <a:rPr lang="en-US" sz="4000" dirty="0"/>
              <a:t>for it is thou Lord only, that make me dwell in safety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waTaqūlu</a:t>
            </a:r>
            <a:r>
              <a:rPr lang="en-US" dirty="0"/>
              <a:t> ‛</a:t>
            </a:r>
            <a:r>
              <a:rPr lang="en-US" dirty="0" err="1"/>
              <a:t>Enn</a:t>
            </a:r>
            <a:r>
              <a:rPr lang="en-US" dirty="0" err="1">
                <a:ea typeface="Calibri" panose="020F0502020204030204" pitchFamily="34" charset="0"/>
              </a:rPr>
              <a:t>ī</a:t>
            </a:r>
            <a:r>
              <a:rPr lang="en-US" dirty="0">
                <a:ea typeface="Calibri" panose="020F0502020204030204" pitchFamily="34" charset="0"/>
              </a:rPr>
              <a:t> </a:t>
            </a:r>
            <a:r>
              <a:rPr lang="en-US" dirty="0"/>
              <a:t>‛</a:t>
            </a:r>
            <a:r>
              <a:rPr lang="en-US" dirty="0" err="1"/>
              <a:t>Arqudu</a:t>
            </a:r>
            <a:r>
              <a:rPr lang="en-US" dirty="0"/>
              <a:t> </a:t>
            </a:r>
            <a:r>
              <a:rPr lang="en-US" dirty="0" err="1"/>
              <a:t>biSalāmen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Hāni‛atan</a:t>
            </a:r>
            <a:r>
              <a:rPr lang="en-US" dirty="0"/>
              <a:t> … </a:t>
            </a:r>
            <a:r>
              <a:rPr lang="en-US" dirty="0" err="1"/>
              <a:t>F</a:t>
            </a:r>
            <a:r>
              <a:rPr lang="en-US" dirty="0" err="1">
                <a:ea typeface="Calibri" panose="020F0502020204030204" pitchFamily="34" charset="0"/>
              </a:rPr>
              <a:t>ī</a:t>
            </a:r>
            <a:r>
              <a:rPr lang="en-US" dirty="0"/>
              <a:t> </a:t>
            </a:r>
            <a:r>
              <a:rPr lang="en-US" dirty="0" err="1">
                <a:ea typeface="Calibri" panose="020F0502020204030204" pitchFamily="34" charset="0"/>
              </a:rPr>
              <a:t>Ḥuḍ</a:t>
            </a:r>
            <a:r>
              <a:rPr lang="en-US" dirty="0" err="1"/>
              <a:t>nika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29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94BC7-6529-47C2-8795-17CF5A52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KW" sz="6600" dirty="0"/>
              <a:t>أَنتَ يا مَن أَمَرْتَ البَحرَ والرِّياحَ .. فَـسَـكَـنَـت</a:t>
            </a:r>
            <a:endParaRPr lang="en-US" sz="6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776D8-EBED-4A17-B918-255B65566F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Oh Thou, who did command the Winds </a:t>
            </a:r>
            <a:br>
              <a:rPr lang="en-US" dirty="0"/>
            </a:br>
            <a:r>
              <a:rPr lang="en-US" dirty="0"/>
              <a:t>and the Sea, and there was a great Calm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0AC001-2DD0-4F28-9256-8ECE02FB01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" y="2538307"/>
            <a:ext cx="11887200" cy="2300354"/>
          </a:xfrm>
        </p:spPr>
        <p:txBody>
          <a:bodyPr/>
          <a:lstStyle/>
          <a:p>
            <a:r>
              <a:rPr lang="en-US" dirty="0"/>
              <a:t>‛Anta </a:t>
            </a:r>
            <a:r>
              <a:rPr lang="en-US" dirty="0" err="1"/>
              <a:t>Yā</a:t>
            </a:r>
            <a:r>
              <a:rPr lang="en-US" dirty="0"/>
              <a:t> Man ‛</a:t>
            </a:r>
            <a:r>
              <a:rPr lang="en-US" dirty="0" err="1"/>
              <a:t>Amartal</a:t>
            </a:r>
            <a:r>
              <a:rPr lang="en-US" dirty="0"/>
              <a:t> </a:t>
            </a:r>
            <a:r>
              <a:rPr lang="en-US" dirty="0" err="1"/>
              <a:t>Baḥra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waRriyāḥa</a:t>
            </a:r>
            <a:r>
              <a:rPr lang="en-US" dirty="0"/>
              <a:t> .. </a:t>
            </a:r>
            <a:r>
              <a:rPr lang="en-US" dirty="0" err="1"/>
              <a:t>faSakanat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29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7E5EA-1BF2-4541-A890-AA2237152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KW" sz="6600" dirty="0"/>
              <a:t>تَعالَ وامْـشِ عَلى أَمْواجِ قَلبي .. فَـيَـهْـدَأ</a:t>
            </a:r>
            <a:endParaRPr lang="en-US" sz="6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019A9-C29A-4841-8DA7-F8B93D83DC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Come down, and walk upon </a:t>
            </a:r>
            <a:br>
              <a:rPr lang="en-US" dirty="0"/>
            </a:br>
            <a:r>
              <a:rPr lang="en-US" dirty="0"/>
              <a:t>the waves of my heart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04466-0E08-4C81-BB8B-75A8EF5570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Ta‘āla</a:t>
            </a:r>
            <a:r>
              <a:rPr lang="en-US" dirty="0"/>
              <a:t> </a:t>
            </a:r>
            <a:r>
              <a:rPr lang="en-US" dirty="0" err="1"/>
              <a:t>waEmshi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‘</a:t>
            </a:r>
            <a:r>
              <a:rPr lang="en-US" dirty="0" err="1"/>
              <a:t>Alā</a:t>
            </a:r>
            <a:r>
              <a:rPr lang="en-US" dirty="0"/>
              <a:t> ‛</a:t>
            </a:r>
            <a:r>
              <a:rPr lang="en-US" dirty="0" err="1"/>
              <a:t>Amwāji</a:t>
            </a:r>
            <a:r>
              <a:rPr lang="en-US" dirty="0"/>
              <a:t> </a:t>
            </a:r>
            <a:r>
              <a:rPr lang="en-US" dirty="0" err="1"/>
              <a:t>Qalbī</a:t>
            </a:r>
            <a:r>
              <a:rPr lang="en-US" dirty="0"/>
              <a:t> .. </a:t>
            </a:r>
            <a:r>
              <a:rPr lang="en-US" dirty="0" err="1"/>
              <a:t>faYahda</a:t>
            </a:r>
            <a:r>
              <a:rPr lang="en-US" dirty="0"/>
              <a:t>‛</a:t>
            </a:r>
          </a:p>
        </p:txBody>
      </p:sp>
    </p:spTree>
    <p:extLst>
      <p:ext uri="{BB962C8B-B14F-4D97-AF65-F5344CB8AC3E}">
        <p14:creationId xmlns:p14="http://schemas.microsoft.com/office/powerpoint/2010/main" val="402652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94BC7-6529-47C2-8795-17CF5A52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KW" sz="6600" dirty="0"/>
              <a:t>أَنتَ يا مَن أَمَرْتَ البَحرَ والرِّياحَ .. فَـسَـكَـنَـت</a:t>
            </a:r>
            <a:endParaRPr lang="en-US" sz="6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776D8-EBED-4A17-B918-255B65566F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Oh Thou, who did command the Winds </a:t>
            </a:r>
            <a:br>
              <a:rPr lang="en-US" dirty="0"/>
            </a:br>
            <a:r>
              <a:rPr lang="en-US" dirty="0"/>
              <a:t>and the Sea, and there was a great Calm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0AC001-2DD0-4F28-9256-8ECE02FB01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" y="2538307"/>
            <a:ext cx="11887200" cy="2300354"/>
          </a:xfrm>
        </p:spPr>
        <p:txBody>
          <a:bodyPr/>
          <a:lstStyle/>
          <a:p>
            <a:r>
              <a:rPr lang="en-US" dirty="0"/>
              <a:t>‛Anta </a:t>
            </a:r>
            <a:r>
              <a:rPr lang="en-US" dirty="0" err="1"/>
              <a:t>Yā</a:t>
            </a:r>
            <a:r>
              <a:rPr lang="en-US" dirty="0"/>
              <a:t> Man ‛</a:t>
            </a:r>
            <a:r>
              <a:rPr lang="en-US" dirty="0" err="1"/>
              <a:t>Amartal</a:t>
            </a:r>
            <a:r>
              <a:rPr lang="en-US" dirty="0"/>
              <a:t> </a:t>
            </a:r>
            <a:r>
              <a:rPr lang="en-US" dirty="0" err="1"/>
              <a:t>Baḥra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waRriyāḥa</a:t>
            </a:r>
            <a:r>
              <a:rPr lang="en-US" dirty="0"/>
              <a:t> .. </a:t>
            </a:r>
            <a:r>
              <a:rPr lang="en-US" dirty="0" err="1"/>
              <a:t>faSakanat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63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7E5EA-1BF2-4541-A890-AA2237152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KW" sz="6600" dirty="0"/>
              <a:t>تَعالَ وامْـشِ عَلى أَمْواجِ قَلبي .. فَـيَـهْـدَأ</a:t>
            </a:r>
            <a:endParaRPr lang="en-US" sz="6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019A9-C29A-4841-8DA7-F8B93D83DC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Come down, and walk upon </a:t>
            </a:r>
            <a:br>
              <a:rPr lang="en-US" dirty="0"/>
            </a:br>
            <a:r>
              <a:rPr lang="en-US" dirty="0"/>
              <a:t>the waves of my heart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04466-0E08-4C81-BB8B-75A8EF5570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Ta‘āla</a:t>
            </a:r>
            <a:r>
              <a:rPr lang="en-US" dirty="0"/>
              <a:t> </a:t>
            </a:r>
            <a:r>
              <a:rPr lang="en-US" dirty="0" err="1"/>
              <a:t>waEmshi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‘</a:t>
            </a:r>
            <a:r>
              <a:rPr lang="en-US" dirty="0" err="1"/>
              <a:t>Alā</a:t>
            </a:r>
            <a:r>
              <a:rPr lang="en-US" dirty="0"/>
              <a:t> ‛</a:t>
            </a:r>
            <a:r>
              <a:rPr lang="en-US" dirty="0" err="1"/>
              <a:t>Amwāji</a:t>
            </a:r>
            <a:r>
              <a:rPr lang="en-US" dirty="0"/>
              <a:t> </a:t>
            </a:r>
            <a:r>
              <a:rPr lang="en-US" dirty="0" err="1"/>
              <a:t>Qalbī</a:t>
            </a:r>
            <a:r>
              <a:rPr lang="en-US" dirty="0"/>
              <a:t> .. </a:t>
            </a:r>
            <a:r>
              <a:rPr lang="en-US" dirty="0" err="1"/>
              <a:t>faYahda</a:t>
            </a:r>
            <a:r>
              <a:rPr lang="en-US" dirty="0"/>
              <a:t>‛</a:t>
            </a:r>
          </a:p>
        </p:txBody>
      </p:sp>
    </p:spTree>
    <p:extLst>
      <p:ext uri="{BB962C8B-B14F-4D97-AF65-F5344CB8AC3E}">
        <p14:creationId xmlns:p14="http://schemas.microsoft.com/office/powerpoint/2010/main" val="305379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7B5AA-5897-4601-8C05-9B5759F8F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KW" sz="6600" dirty="0"/>
              <a:t>فَــيَــهْـــدأَ وَيــطْــمَــئِـــنَّ كُــلُّ مــا بــــي</a:t>
            </a:r>
            <a:endParaRPr lang="en-US" sz="6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AEFFD-4EE2-4A7B-BE27-03CB78EB6E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That all its tumultuous Passions may be composed into a profound Tranquility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D5C1EA-2534-4FD2-8732-B17E2E3745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" y="2693950"/>
            <a:ext cx="11887200" cy="2300354"/>
          </a:xfrm>
        </p:spPr>
        <p:txBody>
          <a:bodyPr/>
          <a:lstStyle/>
          <a:p>
            <a:r>
              <a:rPr lang="en-US" dirty="0" err="1"/>
              <a:t>faYahda‛a</a:t>
            </a:r>
            <a:r>
              <a:rPr lang="en-US" dirty="0"/>
              <a:t>, </a:t>
            </a:r>
            <a:r>
              <a:rPr lang="en-US" dirty="0" err="1"/>
              <a:t>waYaṭma‛enna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Kullu</a:t>
            </a:r>
            <a:r>
              <a:rPr lang="en-US" dirty="0"/>
              <a:t> </a:t>
            </a:r>
            <a:r>
              <a:rPr lang="en-US" dirty="0" err="1"/>
              <a:t>Mā</a:t>
            </a:r>
            <a:r>
              <a:rPr lang="en-US" dirty="0"/>
              <a:t> </a:t>
            </a:r>
            <a:r>
              <a:rPr lang="en-US" dirty="0" err="1"/>
              <a:t>Bī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2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4B54E-7CE9-4230-A53E-D59374A73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KW" sz="6600" dirty="0"/>
              <a:t>وَيُـتاحَ لي أَن أَغْـمُـرَكَ .. يا خَـيْـرِيَ الأَوحَـد</a:t>
            </a:r>
            <a:endParaRPr lang="en-US" sz="6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D9161-BC9B-485D-83FC-FAFC8A0CA5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That all may unite into that one of Love, </a:t>
            </a:r>
            <a:br>
              <a:rPr lang="en-US" dirty="0"/>
            </a:br>
            <a:r>
              <a:rPr lang="en-US" dirty="0"/>
              <a:t>and that Love be determined upon its own </a:t>
            </a:r>
            <a:br>
              <a:rPr lang="en-US" dirty="0"/>
            </a:br>
            <a:r>
              <a:rPr lang="en-US" dirty="0"/>
              <a:t>proper Object, even Thee my Chief, my only Good: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26CF3B-73FF-4AF3-872E-38A274C0AB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" y="2684222"/>
            <a:ext cx="11887200" cy="2300354"/>
          </a:xfrm>
        </p:spPr>
        <p:txBody>
          <a:bodyPr/>
          <a:lstStyle/>
          <a:p>
            <a:r>
              <a:rPr lang="en-US" dirty="0" err="1"/>
              <a:t>waYutāḥa</a:t>
            </a:r>
            <a:r>
              <a:rPr lang="en-US" dirty="0"/>
              <a:t> </a:t>
            </a:r>
            <a:r>
              <a:rPr lang="en-US" dirty="0" err="1"/>
              <a:t>Lī</a:t>
            </a:r>
            <a:r>
              <a:rPr lang="en-US" dirty="0"/>
              <a:t> ‛An ‛</a:t>
            </a:r>
            <a:r>
              <a:rPr lang="en-US" dirty="0" err="1"/>
              <a:t>Aghmuraka</a:t>
            </a:r>
            <a:r>
              <a:rPr lang="en-US" dirty="0"/>
              <a:t> .. </a:t>
            </a:r>
            <a:br>
              <a:rPr lang="en-US" dirty="0"/>
            </a:br>
            <a:r>
              <a:rPr lang="en-US" dirty="0" err="1"/>
              <a:t>Yā</a:t>
            </a:r>
            <a:r>
              <a:rPr lang="en-US" dirty="0"/>
              <a:t> </a:t>
            </a:r>
            <a:r>
              <a:rPr lang="en-US" dirty="0" err="1"/>
              <a:t>Khayriyal</a:t>
            </a:r>
            <a:r>
              <a:rPr lang="en-US" dirty="0"/>
              <a:t> ‛</a:t>
            </a:r>
            <a:r>
              <a:rPr lang="en-US" dirty="0" err="1"/>
              <a:t>Awḥad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69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5C5F0-71DA-4AAE-A49D-B10EB2D24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KW" sz="6600" dirty="0"/>
              <a:t>وَأَنْ أتَـأمَّـلَـكَ يا نـورَ عَـيْـني .. يا نـورَ عَـيْـني</a:t>
            </a:r>
            <a:endParaRPr lang="en-US" sz="6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DC1EE-1842-4458-9258-418EB2D891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That I may contemplate the delight </a:t>
            </a:r>
            <a:br>
              <a:rPr lang="en-US" dirty="0"/>
            </a:br>
            <a:r>
              <a:rPr lang="en-US" dirty="0"/>
              <a:t>of my Eyes, my dear Lord,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ACD92-CD51-47FA-937C-3CC125F5ED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wa‛An</a:t>
            </a:r>
            <a:r>
              <a:rPr lang="en-US" dirty="0"/>
              <a:t> ‛</a:t>
            </a:r>
            <a:r>
              <a:rPr lang="en-US" dirty="0" err="1"/>
              <a:t>Ata‛ammalaka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Yā</a:t>
            </a:r>
            <a:r>
              <a:rPr lang="en-US" dirty="0"/>
              <a:t> </a:t>
            </a:r>
            <a:r>
              <a:rPr lang="en-US" dirty="0" err="1"/>
              <a:t>Nūra</a:t>
            </a:r>
            <a:r>
              <a:rPr lang="en-US" dirty="0"/>
              <a:t> ‘</a:t>
            </a:r>
            <a:r>
              <a:rPr lang="en-US" dirty="0" err="1"/>
              <a:t>Aynī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96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KW" dirty="0"/>
              <a:t>فَـــلا تَــحْــجُــبَــكَ عَــنِّــــي </a:t>
            </a:r>
            <a:br>
              <a:rPr lang="ar-KW" dirty="0"/>
            </a:br>
            <a:r>
              <a:rPr lang="ar-KW" dirty="0"/>
              <a:t>ظُــلْــمَـــةُ خَــواطِــري الـقَـلِـقَــــة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Clearly and without interruption, free from the mists </a:t>
            </a:r>
            <a:br>
              <a:rPr lang="en-US" sz="3600" dirty="0"/>
            </a:br>
            <a:r>
              <a:rPr lang="en-US" sz="3600" dirty="0"/>
              <a:t>and dust of troubled and confused Thoughts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faLā</a:t>
            </a:r>
            <a:r>
              <a:rPr lang="en-US" dirty="0"/>
              <a:t> </a:t>
            </a:r>
            <a:r>
              <a:rPr lang="en-US" dirty="0" err="1"/>
              <a:t>Ta</a:t>
            </a:r>
            <a:r>
              <a:rPr lang="en-US" dirty="0" err="1">
                <a:ea typeface="Calibri" panose="020F0502020204030204" pitchFamily="34" charset="0"/>
              </a:rPr>
              <a:t>ḥjubaka</a:t>
            </a:r>
            <a:r>
              <a:rPr lang="en-US" dirty="0">
                <a:ea typeface="Calibri" panose="020F0502020204030204" pitchFamily="34" charset="0"/>
              </a:rPr>
              <a:t> </a:t>
            </a:r>
            <a:r>
              <a:rPr lang="en-US" dirty="0"/>
              <a:t>‘</a:t>
            </a:r>
            <a:r>
              <a:rPr lang="en-US" dirty="0" err="1"/>
              <a:t>Ann</a:t>
            </a:r>
            <a:r>
              <a:rPr lang="en-US" dirty="0" err="1">
                <a:ea typeface="Calibri" panose="020F0502020204030204" pitchFamily="34" charset="0"/>
              </a:rPr>
              <a:t>ī</a:t>
            </a:r>
            <a:r>
              <a:rPr lang="en-US" dirty="0">
                <a:ea typeface="Calibri" panose="020F0502020204030204" pitchFamily="34" charset="0"/>
              </a:rPr>
              <a:t> </a:t>
            </a:r>
            <a:br>
              <a:rPr lang="en-US" dirty="0">
                <a:ea typeface="Calibri" panose="020F0502020204030204" pitchFamily="34" charset="0"/>
              </a:rPr>
            </a:br>
            <a:r>
              <a:rPr lang="en-US" dirty="0" err="1">
                <a:ea typeface="Calibri" panose="020F0502020204030204" pitchFamily="34" charset="0"/>
              </a:rPr>
              <a:t>Ẓulmatu</a:t>
            </a:r>
            <a:r>
              <a:rPr lang="en-US" dirty="0">
                <a:ea typeface="Calibri" panose="020F050202020403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</a:rPr>
              <a:t>Khaw</a:t>
            </a:r>
            <a:r>
              <a:rPr lang="en-US" dirty="0" err="1"/>
              <a:t>ā</a:t>
            </a:r>
            <a:r>
              <a:rPr lang="en-US" dirty="0" err="1">
                <a:ea typeface="Calibri" panose="020F0502020204030204" pitchFamily="34" charset="0"/>
              </a:rPr>
              <a:t>ṭirīl</a:t>
            </a:r>
            <a:r>
              <a:rPr lang="en-US" dirty="0">
                <a:ea typeface="Calibri" panose="020F050202020403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</a:rPr>
              <a:t>Qaliqa</a:t>
            </a:r>
            <a:endParaRPr lang="en-US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84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924E6-C6B5-4B66-A5F0-EA467BC59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KW" dirty="0"/>
              <a:t>وَلْــتَـحــتَــمـــي نَــفــســي يـــا رَبّ </a:t>
            </a:r>
            <a:br>
              <a:rPr lang="ar-KW" dirty="0"/>
            </a:br>
            <a:r>
              <a:rPr lang="ar-KW" dirty="0"/>
              <a:t>فـــي ظِـــلِّ جَــنــاحَـــيْــــــكَ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11A27-07F8-4444-9881-A6E8DC7D9F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my Spirit take Sanctuary </a:t>
            </a:r>
            <a:br>
              <a:rPr lang="en-US" dirty="0"/>
            </a:br>
            <a:r>
              <a:rPr lang="en-US" dirty="0"/>
              <a:t>under the Shadow of thy Wings,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B1371D-A294-4928-B541-20749220D2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walTaḥtamī</a:t>
            </a:r>
            <a:r>
              <a:rPr lang="en-US" dirty="0"/>
              <a:t> </a:t>
            </a:r>
            <a:r>
              <a:rPr lang="en-US" dirty="0" err="1"/>
              <a:t>Nafsī</a:t>
            </a:r>
            <a:r>
              <a:rPr lang="en-US" dirty="0"/>
              <a:t> </a:t>
            </a:r>
            <a:r>
              <a:rPr lang="en-US" dirty="0" err="1"/>
              <a:t>Yā</a:t>
            </a:r>
            <a:r>
              <a:rPr lang="en-US" dirty="0"/>
              <a:t> </a:t>
            </a:r>
            <a:r>
              <a:rPr lang="en-US" dirty="0" err="1"/>
              <a:t>Rab</a:t>
            </a:r>
            <a:br>
              <a:rPr lang="en-US" dirty="0"/>
            </a:br>
            <a:r>
              <a:rPr lang="en-US" dirty="0" err="1"/>
              <a:t>Fī</a:t>
            </a:r>
            <a:r>
              <a:rPr lang="en-US" dirty="0"/>
              <a:t> </a:t>
            </a:r>
            <a:r>
              <a:rPr lang="en-US" dirty="0" err="1"/>
              <a:t>Ẓelli</a:t>
            </a:r>
            <a:r>
              <a:rPr lang="en-US" dirty="0"/>
              <a:t> </a:t>
            </a:r>
            <a:r>
              <a:rPr lang="en-US" dirty="0" err="1"/>
              <a:t>Janāḥayka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6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47DCC-0E11-4C90-BB14-A08E82F96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KW" sz="6600" dirty="0"/>
              <a:t>مِــن وَهْــجِ تَـجـارِبِ هــذا الــدَّهـــر</a:t>
            </a:r>
            <a:endParaRPr lang="en-US" sz="6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C88FE-1C02-4091-BF7E-6DE22E15AE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And there be protected from </a:t>
            </a:r>
            <a:br>
              <a:rPr lang="en-US" dirty="0"/>
            </a:br>
            <a:r>
              <a:rPr lang="en-US" dirty="0"/>
              <a:t>the scorching heats of worldly Cares;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3F52A4-AD48-4E49-B166-13F3414D03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" y="2548036"/>
            <a:ext cx="11887200" cy="2300354"/>
          </a:xfrm>
        </p:spPr>
        <p:txBody>
          <a:bodyPr/>
          <a:lstStyle/>
          <a:p>
            <a:r>
              <a:rPr lang="en-US" dirty="0"/>
              <a:t>Min </a:t>
            </a:r>
            <a:r>
              <a:rPr lang="en-US" dirty="0" err="1"/>
              <a:t>Wahji</a:t>
            </a:r>
            <a:r>
              <a:rPr lang="en-US" dirty="0"/>
              <a:t> </a:t>
            </a:r>
            <a:r>
              <a:rPr lang="en-US" dirty="0" err="1"/>
              <a:t>Tajāribi</a:t>
            </a:r>
            <a:r>
              <a:rPr lang="en-US" dirty="0"/>
              <a:t> </a:t>
            </a:r>
            <a:r>
              <a:rPr lang="en-US" dirty="0" err="1"/>
              <a:t>Hādhā</a:t>
            </a:r>
            <a:r>
              <a:rPr lang="en-US" dirty="0"/>
              <a:t> </a:t>
            </a:r>
            <a:r>
              <a:rPr lang="en-US" dirty="0" err="1"/>
              <a:t>Ddahr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90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</TotalTime>
  <Words>306</Words>
  <Application>Microsoft Office PowerPoint</Application>
  <PresentationFormat>Widescreen</PresentationFormat>
  <Paragraphs>49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أنـتَ يـا مَـن أَمَـرتَ البَـحـرَ</vt:lpstr>
      <vt:lpstr>أَنتَ يا مَن أَمَرْتَ البَحرَ والرِّياحَ .. فَـسَـكَـنَـت</vt:lpstr>
      <vt:lpstr>تَعالَ وامْـشِ عَلى أَمْواجِ قَلبي .. فَـيَـهْـدَأ</vt:lpstr>
      <vt:lpstr>فَــيَــهْـــدأَ وَيــطْــمَــئِـــنَّ كُــلُّ مــا بــــي</vt:lpstr>
      <vt:lpstr>وَيُـتاحَ لي أَن أَغْـمُـرَكَ .. يا خَـيْـرِيَ الأَوحَـد</vt:lpstr>
      <vt:lpstr>وَأَنْ أتَـأمَّـلَـكَ يا نـورَ عَـيْـني .. يا نـورَ عَـيْـني</vt:lpstr>
      <vt:lpstr>فَـــلا تَــحْــجُــبَــكَ عَــنِّــــي  ظُــلْــمَـــةُ خَــواطِــري الـقَـلِـقَــــة</vt:lpstr>
      <vt:lpstr>وَلْــتَـحــتَــمـــي نَــفــســي يـــا رَبّ  فـــي ظِـــلِّ جَــنــاحَـــيْــــــكَ </vt:lpstr>
      <vt:lpstr>مِــن وَهْــجِ تَـجـارِبِ هــذا الــدَّهـــر</vt:lpstr>
      <vt:lpstr>حَـتَّـى إِذا ما تَـــوارَت فـي جَــوِّكَ الـعَـــذْبِ </vt:lpstr>
      <vt:lpstr>تَـتَـهَـلَّــلُ فَــرَحًـا .. تَـتَـهَـلَّــلُ فَــرَحًـا</vt:lpstr>
      <vt:lpstr>وَتَــقـــولُ إِنِّـــي أَرْقُـــدُ بِــسَـــلامٍ  هــانِــئَــةً ... فــي حُـضْــنِــــكَ</vt:lpstr>
      <vt:lpstr>أَنتَ يا مَن أَمَرْتَ البَحرَ والرِّياحَ .. فَـسَـكَـنَـت</vt:lpstr>
      <vt:lpstr>تَعالَ وامْـشِ عَلى أَمْواجِ قَلبي .. فَـيَـهْـدَأ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‛Anta Yā Man ‛Amarta - أنت يا من أمرت</dc:title>
  <dc:subject/>
  <dc:creator>Nizar Fares</dc:creator>
  <cp:keywords>Wadih Elsafi</cp:keywords>
  <cp:lastModifiedBy>Honey Funny</cp:lastModifiedBy>
  <cp:revision>124</cp:revision>
  <dcterms:created xsi:type="dcterms:W3CDTF">2014-06-01T05:24:09Z</dcterms:created>
  <dcterms:modified xsi:type="dcterms:W3CDTF">2018-10-05T17:31:44Z</dcterms:modified>
  <cp:category/>
</cp:coreProperties>
</file>