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6"/>
  </p:notesMasterIdLst>
  <p:handoutMasterIdLst>
    <p:handoutMasterId r:id="rId7"/>
  </p:handoutMasterIdLst>
  <p:sldIdLst>
    <p:sldId id="350" r:id="rId2"/>
    <p:sldId id="351" r:id="rId3"/>
    <p:sldId id="265" r:id="rId4"/>
    <p:sldId id="34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01" autoAdjust="0"/>
    <p:restoredTop sz="94681"/>
  </p:normalViewPr>
  <p:slideViewPr>
    <p:cSldViewPr snapToGrid="0" snapToObjects="1">
      <p:cViewPr varScale="1">
        <p:scale>
          <a:sx n="93" d="100"/>
          <a:sy n="93" d="100"/>
        </p:scale>
        <p:origin x="108" y="14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707"/>
    </p:cViewPr>
  </p:sorterViewPr>
  <p:notesViewPr>
    <p:cSldViewPr snapToGrid="0" snapToObjects="1">
      <p:cViewPr varScale="1">
        <p:scale>
          <a:sx n="56" d="100"/>
          <a:sy n="56" d="100"/>
        </p:scale>
        <p:origin x="22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567EF1-A0F6-486D-850C-FA0387D9A853}" type="datetimeFigureOut">
              <a:rPr lang="en-US" smtClean="0"/>
              <a:t>13/09/2025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DEABF0-83D9-4288-919A-298B639CB9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5145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10D342-F54A-4289-B6A1-6D088F7C40DB}" type="datetimeFigureOut">
              <a:rPr lang="en-US" smtClean="0"/>
              <a:t>13/09/2025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5E0F34-1AED-4D0C-8212-7FCA0D38E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19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rgbClr val="2D149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228983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314638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5" name="Picture 44" descr="Logo, company name&#10;&#10;Description automatically generated">
            <a:extLst>
              <a:ext uri="{FF2B5EF4-FFF2-40B4-BE49-F238E27FC236}">
                <a16:creationId xmlns:a16="http://schemas.microsoft.com/office/drawing/2014/main" id="{3E2E7442-BBB5-4751-58EA-E705E2FAF56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5232369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037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3A2FCE67-CD27-ECAA-D7F9-28C6F73A1345}"/>
              </a:ext>
            </a:extLst>
          </p:cNvPr>
          <p:cNvSpPr txBox="1">
            <a:spLocks/>
          </p:cNvSpPr>
          <p:nvPr userDrawn="1"/>
        </p:nvSpPr>
        <p:spPr>
          <a:xfrm>
            <a:off x="3021497" y="4655471"/>
            <a:ext cx="6149009" cy="731520"/>
          </a:xfrm>
          <a:prstGeom prst="rect">
            <a:avLst/>
          </a:prstGeom>
        </p:spPr>
        <p:txBody>
          <a:bodyPr vert="horz" wrap="none" lIns="68580" tIns="34290" rIns="68580" bIns="34290" rtlCol="0" anchor="ctr" anchorCtr="0">
            <a:normAutofit/>
          </a:bodyPr>
          <a:lstStyle>
            <a:lvl1pPr algn="ctr" defTabSz="457200" rtl="1" eaLnBrk="1" latinLnBrk="0" hangingPunct="1">
              <a:lnSpc>
                <a:spcPct val="125000"/>
              </a:lnSpc>
              <a:spcBef>
                <a:spcPct val="0"/>
              </a:spcBef>
              <a:buNone/>
              <a:defRPr sz="6600" b="1" kern="1200">
                <a:solidFill>
                  <a:srgbClr val="2D14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ar-KW" sz="2700" dirty="0"/>
              <a:t>مِــنَ الـتَّـعَــنِّــي إِلــى الـتَّـغَــنِّــي</a:t>
            </a:r>
            <a:endParaRPr lang="en-US" sz="2700" dirty="0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217A92D-546F-DEE6-621B-3B3F2CCABF24}"/>
              </a:ext>
            </a:extLst>
          </p:cNvPr>
          <p:cNvSpPr txBox="1">
            <a:spLocks/>
          </p:cNvSpPr>
          <p:nvPr userDrawn="1"/>
        </p:nvSpPr>
        <p:spPr>
          <a:xfrm>
            <a:off x="3021497" y="5743972"/>
            <a:ext cx="6149009" cy="731520"/>
          </a:xfrm>
          <a:prstGeom prst="rect">
            <a:avLst/>
          </a:prstGeom>
        </p:spPr>
        <p:txBody>
          <a:bodyPr vert="horz" wrap="none" anchor="ctr" anchorCtr="0">
            <a:normAutofit/>
          </a:bodyPr>
          <a:lstStyle>
            <a:lvl1pPr marL="0" indent="0" algn="ctr" defTabSz="4572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6600" b="1" kern="1200">
                <a:solidFill>
                  <a:srgbClr val="AA87F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7030A0"/>
                </a:solidFill>
                <a:latin typeface="+mn-lt"/>
              </a:rPr>
              <a:t>From Hardship to Worship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18F61878-27C2-DBB0-2B98-74E3BE1C939B}"/>
              </a:ext>
            </a:extLst>
          </p:cNvPr>
          <p:cNvSpPr txBox="1">
            <a:spLocks/>
          </p:cNvSpPr>
          <p:nvPr userDrawn="1"/>
        </p:nvSpPr>
        <p:spPr>
          <a:xfrm>
            <a:off x="3021497" y="5210893"/>
            <a:ext cx="6149009" cy="731520"/>
          </a:xfrm>
          <a:prstGeom prst="rect">
            <a:avLst/>
          </a:prstGeom>
        </p:spPr>
        <p:txBody>
          <a:bodyPr wrap="none" anchor="ctr" anchorCtr="0">
            <a:normAutofit/>
          </a:bodyPr>
          <a:lstStyle>
            <a:lvl1pPr marL="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6600" b="1" kern="1200">
                <a:solidFill>
                  <a:srgbClr val="3BEAF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Mina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Ttaʻann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ī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ʽElā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Ttaghannī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DD338D0B-D1B5-359C-E078-02957C0BAE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70907" y="1604341"/>
            <a:ext cx="4650188" cy="215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13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02680" y="568672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02680" y="494825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96C5663-9696-5414-BFD5-CF7AD4601B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400" y="568672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E6250DDF-8ECE-3C88-5ED4-BC9484050A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494825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02680" y="4202952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A8219190-1E89-BF24-C445-6752CF44E7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2400" y="4202952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3DBB080D-5F07-C696-8723-8F942760662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02680" y="201507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Text Placeholder 8">
            <a:extLst>
              <a:ext uri="{FF2B5EF4-FFF2-40B4-BE49-F238E27FC236}">
                <a16:creationId xmlns:a16="http://schemas.microsoft.com/office/drawing/2014/main" id="{775F464C-F8CE-07F4-5C02-6B5A9B50BA3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02680" y="125349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D278A950-559B-4F07-CA26-1050A1C8F66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2400" y="201507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8">
            <a:extLst>
              <a:ext uri="{FF2B5EF4-FFF2-40B4-BE49-F238E27FC236}">
                <a16:creationId xmlns:a16="http://schemas.microsoft.com/office/drawing/2014/main" id="{E703D6CE-9D16-3861-6905-4083ED82E00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52400" y="125349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8">
            <a:extLst>
              <a:ext uri="{FF2B5EF4-FFF2-40B4-BE49-F238E27FC236}">
                <a16:creationId xmlns:a16="http://schemas.microsoft.com/office/drawing/2014/main" id="{900A32F2-91B9-6A1F-33D2-FA68AA8BE6E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97252" y="520718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455E1E7D-220F-9023-2BB3-DF2A77F37A8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52400" y="520718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8" name="Picture 17" descr="Logo, company name&#10;&#10;Description automatically generated">
            <a:extLst>
              <a:ext uri="{FF2B5EF4-FFF2-40B4-BE49-F238E27FC236}">
                <a16:creationId xmlns:a16="http://schemas.microsoft.com/office/drawing/2014/main" id="{FFFE973C-03E2-6D25-DBF3-DC6DE00825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2807364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70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rgbClr val="2D149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191405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151802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72200" y="6050280"/>
            <a:ext cx="58521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72200" y="531876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96C5663-9696-5414-BFD5-CF7AD4601B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400" y="6050280"/>
            <a:ext cx="58521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E6250DDF-8ECE-3C88-5ED4-BC9484050A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531876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72200" y="458724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A8219190-1E89-BF24-C445-6752CF44E7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2400" y="458724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F770C13F-E62C-9870-D3A5-C4E9CA9882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3070093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411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rgbClr val="2D149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191405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151802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0020" y="6050280"/>
            <a:ext cx="118719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0020" y="5318760"/>
            <a:ext cx="118719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0020" y="4587240"/>
            <a:ext cx="118719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44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F770C13F-E62C-9870-D3A5-C4E9CA9882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3070093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726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>
            <a:lvl1pPr rtl="1">
              <a:lnSpc>
                <a:spcPct val="120000"/>
              </a:lnSpc>
              <a:defRPr sz="5400" b="0" i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  <a:prstGeom prst="rect">
            <a:avLst/>
          </a:prstGeom>
        </p:spPr>
        <p:txBody>
          <a:bodyPr vert="horz" lIns="0" rIns="0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 b="0" i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  <a:prstGeom prst="rect">
            <a:avLst/>
          </a:prstGeom>
        </p:spPr>
        <p:txBody>
          <a:bodyPr lIns="0" rIns="0" anchor="ctr" anchorCtr="0">
            <a:noAutofit/>
          </a:bodyPr>
          <a:lstStyle>
            <a:lvl1pPr algn="ctr">
              <a:lnSpc>
                <a:spcPct val="114000"/>
              </a:lnSpc>
              <a:spcBef>
                <a:spcPts val="0"/>
              </a:spcBef>
              <a:defRPr sz="4400" b="0" i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6642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66796"/>
            <a:ext cx="11887200" cy="22860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rtl="1">
              <a:lnSpc>
                <a:spcPct val="120000"/>
              </a:lnSpc>
              <a:defRPr sz="4500" b="0" i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5486402"/>
            <a:ext cx="11887200" cy="1292601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000" b="0" i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367150"/>
            <a:ext cx="11887200" cy="311925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950" b="0" i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6530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66796"/>
            <a:ext cx="11887200" cy="2011680"/>
          </a:xfrm>
          <a:prstGeom prst="rect">
            <a:avLst/>
          </a:prstGeom>
        </p:spPr>
        <p:txBody>
          <a:bodyPr vert="horz" lIns="0" tIns="45720" rIns="274320" bIns="45720" rtlCol="0" anchor="ctr" anchorCtr="0">
            <a:noAutofit/>
          </a:bodyPr>
          <a:lstStyle>
            <a:lvl1pPr rtl="1">
              <a:lnSpc>
                <a:spcPct val="120000"/>
              </a:lnSpc>
              <a:defRPr sz="4500" b="0" i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5473876"/>
            <a:ext cx="11887200" cy="1292601"/>
          </a:xfrm>
          <a:prstGeom prst="rect">
            <a:avLst/>
          </a:prstGeom>
        </p:spPr>
        <p:txBody>
          <a:bodyPr vert="horz" lIns="0" rIns="0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 i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104104"/>
            <a:ext cx="11887200" cy="2011680"/>
          </a:xfrm>
          <a:prstGeom prst="rect">
            <a:avLst/>
          </a:prstGeom>
        </p:spPr>
        <p:txBody>
          <a:bodyPr lIns="0" rIns="0" anchor="ctr" anchorCtr="0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500" b="0" i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88C411-9D8B-02C1-BA7E-BB34A1BF982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8402" y="4153362"/>
            <a:ext cx="11887200" cy="1292225"/>
          </a:xfrm>
          <a:prstGeom prst="rect">
            <a:avLst/>
          </a:prstGeom>
        </p:spPr>
        <p:txBody>
          <a:bodyPr anchor="ctr" anchorCtr="0"/>
          <a:lstStyle>
            <a:lvl1pPr>
              <a:defRPr lang="en-US" sz="3600" b="0" i="0" kern="1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>
              <a:defRPr lang="en-US" sz="3600" b="0" i="0" kern="1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</a:lstStyle>
          <a:p>
            <a:pPr marL="0" lvl="0" indent="0" algn="ctr" defTabSz="3429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5395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Lower - 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651762"/>
            <a:ext cx="11887200" cy="7198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rtl="1">
              <a:lnSpc>
                <a:spcPct val="125000"/>
              </a:lnSpc>
              <a:defRPr sz="27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3621024"/>
            <a:ext cx="11887200" cy="553998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2250" b="0">
                <a:solidFill>
                  <a:srgbClr val="7030A0"/>
                </a:solidFill>
                <a:effectLst/>
                <a:latin typeface="Calibri Light" panose="020F0302020204030204" pitchFamily="34" charset="0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3200400"/>
            <a:ext cx="11887200" cy="60939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225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7433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Lower - 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651762"/>
            <a:ext cx="5943600" cy="71987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rmAutofit/>
          </a:bodyPr>
          <a:lstStyle>
            <a:lvl1pPr rtl="1">
              <a:lnSpc>
                <a:spcPct val="125000"/>
              </a:lnSpc>
              <a:defRPr sz="27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3621024"/>
            <a:ext cx="5943600" cy="553998"/>
          </a:xfrm>
          <a:prstGeom prst="rect">
            <a:avLst/>
          </a:prstGeom>
        </p:spPr>
        <p:txBody>
          <a:bodyPr vert="horz" wrap="square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2250" b="0">
                <a:solidFill>
                  <a:srgbClr val="7030A0"/>
                </a:solidFill>
                <a:effectLst/>
                <a:latin typeface="Calibri Light" panose="020F0302020204030204" pitchFamily="34" charset="0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3200400"/>
            <a:ext cx="5943600" cy="609398"/>
          </a:xfrm>
          <a:prstGeom prst="rect">
            <a:avLst/>
          </a:prstGeom>
        </p:spPr>
        <p:txBody>
          <a:bodyPr wrap="square"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225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996F7702-0897-470D-A036-22A319ED33A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6000" y="3621024"/>
            <a:ext cx="5943600" cy="553998"/>
          </a:xfrm>
          <a:prstGeom prst="rect">
            <a:avLst/>
          </a:prstGeom>
        </p:spPr>
        <p:txBody>
          <a:bodyPr vert="horz" wrap="square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2250" b="0">
                <a:solidFill>
                  <a:srgbClr val="7030A0"/>
                </a:solidFill>
                <a:effectLst/>
                <a:latin typeface="Calibri Light" panose="020F0302020204030204" pitchFamily="34" charset="0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F4B81FEE-D6E0-4BBB-81D5-1D774C21F1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3200400"/>
            <a:ext cx="5943600" cy="609398"/>
          </a:xfrm>
          <a:prstGeom prst="rect">
            <a:avLst/>
          </a:prstGeom>
        </p:spPr>
        <p:txBody>
          <a:bodyPr wrap="square"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225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EE2C348-BDB8-4703-971C-5FB09164B4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9048" y="2651760"/>
            <a:ext cx="5943600" cy="722376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rmAutofit/>
          </a:bodyPr>
          <a:lstStyle>
            <a:lvl1pPr>
              <a:defRPr lang="en-US" sz="2700" b="0" dirty="0" smtClean="0">
                <a:solidFill>
                  <a:srgbClr val="2D149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lvl="0" rtl="1">
              <a:lnSpc>
                <a:spcPct val="125000"/>
              </a:lnSpc>
              <a:spcBef>
                <a:spcPct val="0"/>
              </a:spcBef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0420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2129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62" r:id="rId7"/>
    <p:sldLayoutId id="2147483659" r:id="rId8"/>
    <p:sldLayoutId id="2147483660" r:id="rId9"/>
    <p:sldLayoutId id="2147483661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342900" rtl="0" eaLnBrk="1" latinLnBrk="0" hangingPunct="1">
        <a:spcBef>
          <a:spcPct val="0"/>
        </a:spcBef>
        <a:buNone/>
        <a:defRPr sz="30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ctr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29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858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287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716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31834-0603-B7D8-0F1B-360496408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</p:spPr>
        <p:txBody>
          <a:bodyPr/>
          <a:lstStyle/>
          <a:p>
            <a:r>
              <a:rPr lang="ar-SA" dirty="0"/>
              <a:t>أنـا أمــةٌ لـلــرّب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BA4F51-2E6D-EE1F-104F-6F14BB5A4C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2289837"/>
            <a:ext cx="11887200" cy="830997"/>
          </a:xfrm>
        </p:spPr>
        <p:txBody>
          <a:bodyPr/>
          <a:lstStyle/>
          <a:p>
            <a:r>
              <a:rPr lang="en-US" dirty="0"/>
              <a:t>I Am The Handmaid of The Lord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A94E65-642B-FFAE-F0D8-925310AC03D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1314638"/>
            <a:ext cx="11887200" cy="919611"/>
          </a:xfrm>
        </p:spPr>
        <p:txBody>
          <a:bodyPr/>
          <a:lstStyle/>
          <a:p>
            <a:r>
              <a:rPr lang="en-US" dirty="0"/>
              <a:t>‛</a:t>
            </a:r>
            <a:r>
              <a:rPr lang="en-US" dirty="0" err="1"/>
              <a:t>Anā</a:t>
            </a:r>
            <a:r>
              <a:rPr lang="en-US" dirty="0"/>
              <a:t> ‛Amaton </a:t>
            </a:r>
            <a:r>
              <a:rPr lang="en-US" dirty="0" err="1"/>
              <a:t>liRrab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375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062A833-F0C4-5780-5476-670CB4D55C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rtl="1"/>
            <a:r>
              <a:rPr lang="en-US" dirty="0"/>
              <a:t>Arranged by: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D5CA9389-1C70-6D41-057A-00883622BAF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Tawzīʻ</a:t>
            </a:r>
            <a:r>
              <a:rPr lang="en-US" dirty="0"/>
              <a:t>: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6AF5E2A2-186C-0E53-2F71-EA4F0889B5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5C93785D-CC37-FA6F-5C77-193A88521BA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525916A-A119-7768-AA1D-FD7E5C35F2A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ar-SA" dirty="0"/>
              <a:t>توزيع</a:t>
            </a:r>
            <a:r>
              <a:rPr lang="en-US" dirty="0"/>
              <a:t>:	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2D54268F-D1EA-3C55-6D02-CA9E5DE1B10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AFC80C2F-C09D-C36C-57AE-F6666092475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Lyrics by: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0B9FAE9-91D4-6016-F553-A8998C3ED79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 err="1"/>
              <a:t>Kalimāt</a:t>
            </a:r>
            <a:r>
              <a:rPr lang="en-US" dirty="0"/>
              <a:t>: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C3E8B41-A53E-F14B-24F0-B165E8AF029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Music by: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DF320B32-70A8-3BB9-73BF-E825DC22D9D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err="1"/>
              <a:t>Talḥīn</a:t>
            </a:r>
            <a:r>
              <a:rPr lang="en-US" dirty="0"/>
              <a:t>: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45059296-F59B-A790-7916-CEA658668BC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ar-SA" dirty="0"/>
              <a:t>كلمات: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A4A6EB7-287C-1576-CEED-D102E03D33D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ar-SA" dirty="0"/>
              <a:t>تلحين: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384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تقتادُني حَتَّى السَّما، كَيْ أسكُنَ تِلك</a:t>
            </a:r>
            <a:r>
              <a:rPr lang="ar-SA" dirty="0"/>
              <a:t>َ</a:t>
            </a:r>
            <a:r>
              <a:rPr lang="ar-KW" dirty="0"/>
              <a:t> الدِّيار</a:t>
            </a:r>
            <a:br>
              <a:rPr lang="ar-KW" dirty="0"/>
            </a:br>
            <a:r>
              <a:rPr lang="ar-KW" dirty="0"/>
              <a:t>يا ربُّ قــد جعلـتُـكَ أمامِـيَ في كُـلِّ حين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Until You lead me to Heaven, so I may dwell in my Final Home</a:t>
            </a:r>
            <a:br>
              <a:rPr lang="en-US" dirty="0"/>
            </a:br>
            <a:r>
              <a:rPr lang="en-US" dirty="0"/>
              <a:t>Oh Lord, I have set Thee before me all the time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Taqtādunī</a:t>
            </a:r>
            <a:r>
              <a:rPr lang="en-US" dirty="0"/>
              <a:t> </a:t>
            </a:r>
            <a:r>
              <a:rPr lang="en-US" dirty="0" err="1"/>
              <a:t>Ḥattā</a:t>
            </a:r>
            <a:r>
              <a:rPr lang="en-US" dirty="0"/>
              <a:t> </a:t>
            </a:r>
            <a:r>
              <a:rPr lang="en-US" dirty="0" err="1"/>
              <a:t>Ssamā</a:t>
            </a:r>
            <a:r>
              <a:rPr lang="en-US" dirty="0"/>
              <a:t> Kay ‛</a:t>
            </a:r>
            <a:r>
              <a:rPr lang="en-US" dirty="0" err="1"/>
              <a:t>Askuna</a:t>
            </a:r>
            <a:r>
              <a:rPr lang="en-US" dirty="0"/>
              <a:t> </a:t>
            </a:r>
            <a:r>
              <a:rPr lang="en-US" dirty="0" err="1"/>
              <a:t>Telka</a:t>
            </a:r>
            <a:r>
              <a:rPr lang="en-US" dirty="0"/>
              <a:t> </a:t>
            </a:r>
            <a:r>
              <a:rPr lang="en-US" dirty="0" err="1"/>
              <a:t>Ddiyār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Yā</a:t>
            </a:r>
            <a:r>
              <a:rPr lang="en-US" dirty="0"/>
              <a:t> </a:t>
            </a:r>
            <a:r>
              <a:rPr lang="en-US" dirty="0" err="1"/>
              <a:t>Rabbu</a:t>
            </a:r>
            <a:r>
              <a:rPr lang="en-US" dirty="0"/>
              <a:t> </a:t>
            </a:r>
            <a:r>
              <a:rPr lang="en-US" dirty="0" err="1"/>
              <a:t>Qad</a:t>
            </a:r>
            <a:r>
              <a:rPr lang="en-US" dirty="0"/>
              <a:t> </a:t>
            </a:r>
            <a:r>
              <a:rPr lang="en-US" dirty="0" err="1"/>
              <a:t>Jaʻaltuka</a:t>
            </a:r>
            <a:r>
              <a:rPr lang="en-US" dirty="0"/>
              <a:t> ‛</a:t>
            </a:r>
            <a:r>
              <a:rPr lang="en-US" dirty="0" err="1"/>
              <a:t>Amāmiya</a:t>
            </a:r>
            <a:r>
              <a:rPr lang="en-US" dirty="0"/>
              <a:t> </a:t>
            </a:r>
            <a:r>
              <a:rPr lang="en-US" dirty="0" err="1"/>
              <a:t>Fī</a:t>
            </a:r>
            <a:r>
              <a:rPr lang="en-US" dirty="0"/>
              <a:t> </a:t>
            </a:r>
            <a:r>
              <a:rPr lang="en-US" dirty="0" err="1"/>
              <a:t>Kulli</a:t>
            </a:r>
            <a:r>
              <a:rPr lang="en-US" dirty="0"/>
              <a:t> </a:t>
            </a:r>
            <a:r>
              <a:rPr lang="en-US" dirty="0" err="1"/>
              <a:t>Ḥīn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863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7621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‛0 - New Logo - Hymns Template - March 2022" id="{4E6DF174-2C03-4CB2-A817-869D2171CBCE}" vid="{C8F51161-6832-49CF-A882-0637476429C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684</TotalTime>
  <Words>101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5_Office Theme</vt:lpstr>
      <vt:lpstr>أنـا أمــةٌ لـلــرّب</vt:lpstr>
      <vt:lpstr>PowerPoint Presentation</vt:lpstr>
      <vt:lpstr>تقتادُني حَتَّى السَّما، كَيْ أسكُنَ تِلكَ الدِّيار يا ربُّ قــد جعلـتُـكَ أمامِـيَ في كُـلِّ حين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Pascale Hage</cp:lastModifiedBy>
  <cp:revision>2</cp:revision>
  <dcterms:created xsi:type="dcterms:W3CDTF">2014-06-01T05:24:09Z</dcterms:created>
  <dcterms:modified xsi:type="dcterms:W3CDTF">2025-09-13T07:15:00Z</dcterms:modified>
  <cp:category/>
</cp:coreProperties>
</file>